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295" r:id="rId27"/>
    <p:sldId id="298" r:id="rId28"/>
    <p:sldId id="299" r:id="rId29"/>
    <p:sldId id="300" r:id="rId30"/>
    <p:sldId id="302" r:id="rId31"/>
    <p:sldId id="303" r:id="rId32"/>
    <p:sldId id="309" r:id="rId33"/>
    <p:sldId id="304" r:id="rId34"/>
    <p:sldId id="305" r:id="rId35"/>
    <p:sldId id="308" r:id="rId36"/>
    <p:sldId id="306" r:id="rId37"/>
    <p:sldId id="322" r:id="rId38"/>
    <p:sldId id="280" r:id="rId39"/>
    <p:sldId id="284" r:id="rId40"/>
    <p:sldId id="329" r:id="rId41"/>
    <p:sldId id="321" r:id="rId42"/>
    <p:sldId id="318" r:id="rId43"/>
    <p:sldId id="320" r:id="rId44"/>
    <p:sldId id="312" r:id="rId45"/>
    <p:sldId id="313" r:id="rId46"/>
    <p:sldId id="314" r:id="rId47"/>
    <p:sldId id="257" r:id="rId48"/>
    <p:sldId id="258" r:id="rId49"/>
    <p:sldId id="259" r:id="rId50"/>
    <p:sldId id="260" r:id="rId51"/>
    <p:sldId id="261" r:id="rId52"/>
    <p:sldId id="262" r:id="rId53"/>
    <p:sldId id="263" r:id="rId54"/>
    <p:sldId id="264" r:id="rId55"/>
    <p:sldId id="265" r:id="rId56"/>
  </p:sldIdLst>
  <p:sldSz cx="9144000" cy="6858000" type="screen4x3"/>
  <p:notesSz cx="6858000" cy="9144000"/>
  <p:embeddedFontLst>
    <p:embeddedFont>
      <p:font typeface="Raleway" charset="0"/>
      <p:regular r:id="rId58"/>
      <p:bold r:id="rId59"/>
      <p:italic r:id="rId60"/>
      <p:boldItalic r:id="rId61"/>
    </p:embeddedFont>
    <p:embeddedFont>
      <p:font typeface="맑은 고딕" pitchFamily="50" charset="-127"/>
      <p:regular r:id="rId62"/>
      <p:bold r:id="rId63"/>
    </p:embeddedFont>
    <p:embeddedFont>
      <p:font typeface="Roboto" charset="0"/>
      <p:regular r:id="rId64"/>
      <p:bold r:id="rId65"/>
      <p:italic r:id="rId66"/>
      <p:boldItalic r:id="rId67"/>
    </p:embeddedFont>
    <p:embeddedFont>
      <p:font typeface="HY헤드라인M" pitchFamily="18" charset="-127"/>
      <p:regular r:id="rId68"/>
    </p:embeddedFont>
    <p:embeddedFont>
      <p:font typeface="Lato" charset="-127"/>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3" d="100"/>
          <a:sy n="73" d="100"/>
        </p:scale>
        <p:origin x="-258" y="-8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r>
            <a:rPr lang="ko-KR" altLang="en-US" sz="2000" b="1" dirty="0" smtClean="0">
              <a:latin typeface="+mn-ea"/>
              <a:ea typeface="+mn-ea"/>
            </a:rPr>
            <a:t>영화 </a:t>
          </a:r>
          <a:endParaRPr lang="en-US" altLang="ko-KR" sz="2000" b="1" dirty="0" smtClean="0">
            <a:latin typeface="+mn-ea"/>
            <a:ea typeface="+mn-ea"/>
          </a:endParaRPr>
        </a:p>
        <a:p>
          <a:pPr latinLnBrk="1"/>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r>
            <a:rPr lang="ko-KR" altLang="en-US" sz="2000" b="1" dirty="0" smtClean="0">
              <a:latin typeface="+mn-ea"/>
              <a:ea typeface="+mn-ea"/>
            </a:rPr>
            <a:t>개봉 </a:t>
          </a:r>
          <a:endParaRPr lang="en-US" altLang="ko-KR" sz="2000" b="1" dirty="0" smtClean="0">
            <a:latin typeface="+mn-ea"/>
            <a:ea typeface="+mn-ea"/>
          </a:endParaRPr>
        </a:p>
        <a:p>
          <a:pPr latinLnBrk="1"/>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564979" y="406400"/>
        <a:ext cx="8302608" cy="812800"/>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860432" y="1625599"/>
        <a:ext cx="8007155" cy="812800"/>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564979" y="2844800"/>
        <a:ext cx="8302608" cy="812800"/>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3262928856"/>
              </p:ext>
            </p:extLst>
          </p:nvPr>
        </p:nvGraphicFramePr>
        <p:xfrm>
          <a:off x="163934" y="1781540"/>
          <a:ext cx="5767308" cy="4572000"/>
        </p:xfrm>
        <a:graphic>
          <a:graphicData uri="http://schemas.openxmlformats.org/drawingml/2006/table">
            <a:tbl>
              <a:tblPr firstCol="1" bandCol="1">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a:t>
                      </a:r>
                      <a:r>
                        <a:rPr lang="ko-KR" altLang="en-US" sz="1400" dirty="0" smtClean="0">
                          <a:solidFill>
                            <a:schemeClr val="accent1"/>
                          </a:solidFill>
                        </a:rPr>
                        <a:t>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a:t>
                      </a:r>
                      <a:r>
                        <a:rPr lang="ko-KR" altLang="en-US" sz="1400" dirty="0" smtClean="0">
                          <a:solidFill>
                            <a:schemeClr val="accent1"/>
                          </a:solidFill>
                        </a:rPr>
                        <a:t>배급사 </a:t>
                      </a:r>
                      <a:r>
                        <a:rPr lang="ko-KR" altLang="en-US" sz="1400" dirty="0" smtClean="0">
                          <a:solidFill>
                            <a:schemeClr val="accent1"/>
                          </a:solidFill>
                        </a:rPr>
                        <a:t>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2546459370"/>
              </p:ext>
            </p:extLst>
          </p:nvPr>
        </p:nvGraphicFramePr>
        <p:xfrm>
          <a:off x="6314701" y="1781540"/>
          <a:ext cx="2664000" cy="1828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363618138"/>
              </p:ext>
            </p:extLst>
          </p:nvPr>
        </p:nvGraphicFramePr>
        <p:xfrm>
          <a:off x="6314701" y="392288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166959370"/>
              </p:ext>
            </p:extLst>
          </p:nvPr>
        </p:nvGraphicFramePr>
        <p:xfrm>
          <a:off x="6314701" y="483972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개봉연도별 관객수 중앙값</a:t>
            </a:r>
            <a:endParaRPr lang="ko-KR" altLang="en-US" sz="1600"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개봉분기별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개봉월별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개봉주차별</a:t>
            </a:r>
            <a:r>
              <a:rPr lang="ko-KR" altLang="en-US" sz="1600" dirty="0" smtClean="0">
                <a:latin typeface="+mn-ea"/>
                <a:ea typeface="+mn-ea"/>
              </a:rPr>
              <a:t>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개봉일별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개봉요일</a:t>
            </a:r>
            <a:r>
              <a:rPr lang="ko-KR" altLang="en-US" sz="1600" dirty="0" err="1">
                <a:latin typeface="+mn-ea"/>
                <a:ea typeface="+mn-ea"/>
              </a:rPr>
              <a:t>별</a:t>
            </a:r>
            <a:r>
              <a:rPr lang="ko-KR" altLang="en-US" sz="1600" dirty="0" smtClean="0">
                <a:latin typeface="+mn-ea"/>
                <a:ea typeface="+mn-ea"/>
              </a:rPr>
              <a:t>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개봉요일</a:t>
            </a:r>
            <a:r>
              <a:rPr lang="ko-KR" altLang="en-US" sz="1600" dirty="0" err="1">
                <a:latin typeface="+mn-ea"/>
                <a:ea typeface="+mn-ea"/>
              </a:rPr>
              <a:t>별</a:t>
            </a:r>
            <a:r>
              <a:rPr lang="ko-KR" altLang="en-US" sz="1600" dirty="0" smtClean="0">
                <a:latin typeface="+mn-ea"/>
                <a:ea typeface="+mn-ea"/>
              </a:rPr>
              <a:t> 관객수 </a:t>
            </a:r>
            <a:r>
              <a:rPr lang="ko-KR" altLang="en-US" sz="1600" dirty="0" smtClean="0">
                <a:latin typeface="+mn-ea"/>
                <a:ea typeface="+mn-ea"/>
              </a:rPr>
              <a:t>분포도</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감독별</a:t>
            </a:r>
            <a:r>
              <a:rPr lang="ko-KR" altLang="en-US" sz="1600" dirty="0" smtClean="0">
                <a:latin typeface="+mn-ea"/>
                <a:ea typeface="+mn-ea"/>
              </a:rPr>
              <a:t> 관객수 </a:t>
            </a:r>
            <a:r>
              <a:rPr lang="ko-KR" altLang="en-US" sz="1600" dirty="0" smtClean="0">
                <a:latin typeface="+mn-ea"/>
                <a:ea typeface="+mn-ea"/>
              </a:rPr>
              <a:t>총</a:t>
            </a:r>
            <a:r>
              <a:rPr lang="ko-KR" altLang="en-US" sz="1600" dirty="0">
                <a:latin typeface="+mn-ea"/>
                <a:ea typeface="+mn-ea"/>
              </a:rPr>
              <a:t>합</a:t>
            </a:r>
            <a:r>
              <a:rPr lang="ko-KR" altLang="en-US" sz="1600" dirty="0" smtClean="0">
                <a:latin typeface="+mn-ea"/>
                <a:ea typeface="+mn-ea"/>
              </a:rPr>
              <a:t> </a:t>
            </a:r>
            <a:r>
              <a:rPr lang="ko-KR" altLang="en-US" sz="1600" dirty="0" smtClean="0">
                <a:latin typeface="+mn-ea"/>
                <a:ea typeface="+mn-ea"/>
              </a:rPr>
              <a:t>상위 </a:t>
            </a:r>
            <a:r>
              <a:rPr lang="en-US" altLang="ko-KR" sz="1600" dirty="0" smtClean="0">
                <a:latin typeface="+mn-ea"/>
                <a:ea typeface="+mn-ea"/>
              </a:rPr>
              <a:t>10</a:t>
            </a:r>
            <a:r>
              <a:rPr lang="ko-KR" altLang="en-US" sz="1600" dirty="0" smtClean="0">
                <a:latin typeface="+mn-ea"/>
                <a:ea typeface="+mn-ea"/>
              </a:rPr>
              <a:t>위</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감독별</a:t>
            </a:r>
            <a:r>
              <a:rPr lang="ko-KR" altLang="en-US" sz="1600" dirty="0" smtClean="0">
                <a:latin typeface="+mn-ea"/>
                <a:ea typeface="+mn-ea"/>
              </a:rPr>
              <a:t> 관객수 평균값 상위 </a:t>
            </a:r>
            <a:r>
              <a:rPr lang="en-US" altLang="ko-KR" sz="1600" dirty="0" smtClean="0">
                <a:latin typeface="+mn-ea"/>
                <a:ea typeface="+mn-ea"/>
              </a:rPr>
              <a:t>10</a:t>
            </a:r>
            <a:r>
              <a:rPr lang="ko-KR" altLang="en-US" sz="1600" dirty="0" smtClean="0">
                <a:latin typeface="+mn-ea"/>
                <a:ea typeface="+mn-ea"/>
              </a:rPr>
              <a:t>위</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주인공 </a:t>
            </a:r>
            <a:r>
              <a:rPr lang="ko-KR" altLang="en-US" dirty="0" err="1" smtClean="0">
                <a:latin typeface="+mn-ea"/>
                <a:ea typeface="+mn-ea"/>
              </a:rPr>
              <a:t>배우별</a:t>
            </a:r>
            <a:r>
              <a:rPr lang="ko-KR" altLang="en-US" dirty="0" smtClean="0">
                <a:latin typeface="+mn-ea"/>
                <a:ea typeface="+mn-ea"/>
              </a:rPr>
              <a:t> 관객수 </a:t>
            </a:r>
            <a:r>
              <a:rPr lang="ko-KR" altLang="en-US" dirty="0" smtClean="0">
                <a:latin typeface="+mn-ea"/>
                <a:ea typeface="+mn-ea"/>
              </a:rPr>
              <a:t>총</a:t>
            </a:r>
            <a:r>
              <a:rPr lang="ko-KR" altLang="en-US" dirty="0">
                <a:latin typeface="+mn-ea"/>
                <a:ea typeface="+mn-ea"/>
              </a:rPr>
              <a:t>합</a:t>
            </a:r>
            <a:r>
              <a:rPr lang="ko-KR" altLang="en-US" dirty="0" smtClean="0">
                <a:latin typeface="+mn-ea"/>
                <a:ea typeface="+mn-ea"/>
              </a:rPr>
              <a:t> </a:t>
            </a:r>
            <a:r>
              <a:rPr lang="ko-KR" altLang="en-US" dirty="0" smtClean="0">
                <a:latin typeface="+mn-ea"/>
                <a:ea typeface="+mn-ea"/>
              </a:rPr>
              <a:t>상위 </a:t>
            </a:r>
            <a:r>
              <a:rPr lang="en-US" altLang="ko-KR" dirty="0" smtClean="0">
                <a:latin typeface="+mn-ea"/>
                <a:ea typeface="+mn-ea"/>
              </a:rPr>
              <a:t>10</a:t>
            </a:r>
            <a:r>
              <a:rPr lang="ko-KR" altLang="en-US" dirty="0" smtClean="0">
                <a:latin typeface="+mn-ea"/>
                <a:ea typeface="+mn-ea"/>
              </a:rPr>
              <a:t>위</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주인공 </a:t>
            </a:r>
            <a:r>
              <a:rPr lang="ko-KR" altLang="en-US" dirty="0" err="1" smtClean="0">
                <a:latin typeface="+mn-ea"/>
                <a:ea typeface="+mn-ea"/>
              </a:rPr>
              <a:t>배우별</a:t>
            </a:r>
            <a:r>
              <a:rPr lang="ko-KR" altLang="en-US" dirty="0" smtClean="0">
                <a:latin typeface="+mn-ea"/>
                <a:ea typeface="+mn-ea"/>
              </a:rPr>
              <a:t> 관객수 평균값 상위 </a:t>
            </a:r>
            <a:r>
              <a:rPr lang="en-US" altLang="ko-KR" dirty="0" smtClean="0">
                <a:latin typeface="+mn-ea"/>
                <a:ea typeface="+mn-ea"/>
              </a:rPr>
              <a:t>10</a:t>
            </a:r>
            <a:r>
              <a:rPr lang="ko-KR" altLang="en-US" dirty="0" smtClean="0">
                <a:latin typeface="+mn-ea"/>
                <a:ea typeface="+mn-ea"/>
              </a:rPr>
              <a:t>위</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제작국가별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제작국가별 관객수 </a:t>
            </a:r>
            <a:r>
              <a:rPr lang="ko-KR" altLang="en-US" sz="1600" dirty="0" smtClean="0">
                <a:latin typeface="+mn-ea"/>
                <a:ea typeface="+mn-ea"/>
              </a:rPr>
              <a:t>분포</a:t>
            </a:r>
            <a:r>
              <a:rPr lang="ko-KR" altLang="en-US" sz="1600" dirty="0">
                <a:latin typeface="+mn-ea"/>
                <a:ea typeface="+mn-ea"/>
              </a:rPr>
              <a:t>도</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a:t>
            </a:r>
            <a:r>
              <a:rPr lang="en-US" altLang="ko-KR" sz="1600" dirty="0" smtClean="0">
                <a:latin typeface="+mn-ea"/>
                <a:ea typeface="+mn-ea"/>
              </a:rPr>
              <a:t>log(</a:t>
            </a:r>
            <a:r>
              <a:rPr lang="ko-KR" altLang="en-US" sz="1600" dirty="0" smtClean="0">
                <a:latin typeface="+mn-ea"/>
                <a:ea typeface="+mn-ea"/>
              </a:rPr>
              <a:t>관객수</a:t>
            </a:r>
            <a:r>
              <a:rPr lang="en-US" altLang="ko-KR" sz="1600" dirty="0" smtClean="0">
                <a:latin typeface="+mn-ea"/>
                <a:ea typeface="+mn-ea"/>
              </a:rPr>
              <a:t>)</a:t>
            </a:r>
            <a:r>
              <a:rPr lang="ko-KR" altLang="en-US" sz="1600" dirty="0" smtClean="0">
                <a:latin typeface="+mn-ea"/>
                <a:ea typeface="+mn-ea"/>
              </a:rPr>
              <a:t>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영화 개수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4" name="Picture 2" descr="D:\myworkspace\github_moviedata\3_데이터 분석 관련\발표 관련 그래프\분산분석\장르에 따른 영화개수 .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447565"/>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162420" y="5463993"/>
            <a:ext cx="3204000" cy="154459"/>
          </a:xfrm>
          <a:prstGeom prst="rect">
            <a:avLst/>
          </a:prstGeom>
          <a:noFill/>
          <a:ln w="19050">
            <a:solidFill>
              <a:schemeClr val="accent6">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162420" y="5970424"/>
            <a:ext cx="864000" cy="154459"/>
          </a:xfrm>
          <a:prstGeom prst="rect">
            <a:avLst/>
          </a:prstGeom>
          <a:noFill/>
          <a:ln w="19050">
            <a:solidFill>
              <a:schemeClr val="accent6">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050415" y="2836814"/>
            <a:ext cx="944337" cy="154459"/>
          </a:xfrm>
          <a:prstGeom prst="rect">
            <a:avLst/>
          </a:prstGeom>
          <a:noFill/>
          <a:ln w="19050">
            <a:solidFill>
              <a:schemeClr val="accent6">
                <a:lumMod val="50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0751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관람등급별</a:t>
            </a:r>
            <a:r>
              <a:rPr lang="en-US" altLang="ko-KR" sz="1600" dirty="0">
                <a:latin typeface="+mn-ea"/>
                <a:ea typeface="+mn-ea"/>
              </a:rPr>
              <a:t> </a:t>
            </a:r>
            <a:r>
              <a:rPr lang="ko-KR" altLang="en-US" sz="1600" dirty="0" smtClean="0">
                <a:latin typeface="+mn-ea"/>
                <a:ea typeface="+mn-ea"/>
              </a:rPr>
              <a:t>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  빈도수 상위 </a:t>
            </a:r>
            <a:r>
              <a:rPr lang="en-US" altLang="ko-KR" dirty="0" smtClean="0">
                <a:latin typeface="+mn-ea"/>
                <a:ea typeface="+mn-ea"/>
              </a:rPr>
              <a:t>10</a:t>
            </a:r>
            <a:r>
              <a:rPr lang="ko-KR" altLang="en-US" dirty="0" smtClean="0">
                <a:latin typeface="+mn-ea"/>
                <a:ea typeface="+mn-ea"/>
              </a:rPr>
              <a:t>위 배급사의 관객수 중앙값</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상영시간별</a:t>
            </a:r>
            <a:r>
              <a:rPr lang="ko-KR" altLang="en-US" sz="1600" dirty="0" smtClean="0">
                <a:latin typeface="+mn-ea"/>
                <a:ea typeface="+mn-ea"/>
              </a:rPr>
              <a:t>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00" y="248273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시리즈작품 유</a:t>
            </a:r>
            <a:r>
              <a:rPr lang="en-US" altLang="ko-KR" sz="1600" dirty="0" smtClean="0">
                <a:latin typeface="+mn-ea"/>
                <a:ea typeface="+mn-ea"/>
              </a:rPr>
              <a:t>/</a:t>
            </a:r>
            <a:r>
              <a:rPr lang="ko-KR" altLang="en-US" sz="1600" dirty="0" err="1" smtClean="0">
                <a:latin typeface="+mn-ea"/>
                <a:ea typeface="+mn-ea"/>
              </a:rPr>
              <a:t>무별</a:t>
            </a:r>
            <a:r>
              <a:rPr lang="ko-KR" altLang="en-US" sz="1600" dirty="0" smtClean="0">
                <a:latin typeface="+mn-ea"/>
                <a:ea typeface="+mn-ea"/>
              </a:rPr>
              <a:t>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원작도서 </a:t>
            </a:r>
            <a:r>
              <a:rPr lang="ko-KR" altLang="en-US" sz="1600" dirty="0">
                <a:latin typeface="+mn-ea"/>
                <a:ea typeface="+mn-ea"/>
              </a:rPr>
              <a:t>유</a:t>
            </a:r>
            <a:r>
              <a:rPr lang="en-US" altLang="ko-KR" sz="1600" dirty="0">
                <a:latin typeface="+mn-ea"/>
                <a:ea typeface="+mn-ea"/>
              </a:rPr>
              <a:t>/</a:t>
            </a:r>
            <a:r>
              <a:rPr lang="ko-KR" altLang="en-US" sz="1600" dirty="0" err="1">
                <a:latin typeface="+mn-ea"/>
                <a:ea typeface="+mn-ea"/>
              </a:rPr>
              <a:t>무별</a:t>
            </a:r>
            <a:r>
              <a:rPr lang="ko-KR" altLang="en-US" sz="1600"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예산에 따른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a:t>
            </a:r>
            <a:r>
              <a:rPr lang="ko-KR" altLang="en-US" sz="1600" dirty="0" err="1" smtClean="0">
                <a:latin typeface="+mn-ea"/>
              </a:rPr>
              <a:t>댓글</a:t>
            </a:r>
            <a:r>
              <a:rPr lang="ko-KR" altLang="en-US" sz="1600" dirty="0" smtClean="0">
                <a:latin typeface="+mn-ea"/>
              </a:rPr>
              <a:t> 개수에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a:latin typeface="+mn-ea"/>
              </a:rPr>
              <a:t>개봉 전 </a:t>
            </a:r>
            <a:r>
              <a:rPr lang="ko-KR" altLang="en-US" sz="1600" dirty="0" smtClean="0">
                <a:latin typeface="+mn-ea"/>
              </a:rPr>
              <a:t>기대지수에 따른 </a:t>
            </a:r>
            <a:r>
              <a:rPr lang="ko-KR" altLang="en-US" sz="1600"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평점에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rPr>
              <a:t>댓글</a:t>
            </a:r>
            <a:r>
              <a:rPr lang="ko-KR" altLang="en-US" sz="1600" dirty="0" smtClean="0">
                <a:latin typeface="+mn-ea"/>
              </a:rPr>
              <a:t> 감성점수에 따른 </a:t>
            </a:r>
            <a:r>
              <a:rPr lang="en-US" altLang="ko-KR" sz="1600" dirty="0" smtClean="0">
                <a:latin typeface="+mn-ea"/>
              </a:rPr>
              <a:t>log(</a:t>
            </a:r>
            <a:r>
              <a:rPr lang="ko-KR" altLang="en-US" sz="1600" dirty="0" smtClean="0">
                <a:latin typeface="+mn-ea"/>
              </a:rPr>
              <a:t>관객수</a:t>
            </a:r>
            <a:r>
              <a:rPr lang="en-US" altLang="ko-KR" sz="1600" dirty="0" smtClean="0">
                <a:latin typeface="+mn-ea"/>
              </a:rPr>
              <a:t>)</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err="1" smtClean="0">
                <a:latin typeface="+mn-ea"/>
              </a:rPr>
              <a:t>댓글</a:t>
            </a:r>
            <a:r>
              <a:rPr lang="ko-KR" altLang="en-US" dirty="0" smtClean="0">
                <a:latin typeface="+mn-ea"/>
              </a:rPr>
              <a:t> 감성점수와 관객수의 상관관계</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554311038"/>
              </p:ext>
            </p:extLst>
          </p:nvPr>
        </p:nvGraphicFramePr>
        <p:xfrm>
          <a:off x="6446681" y="1684230"/>
          <a:ext cx="1371600" cy="4076702"/>
        </p:xfrm>
        <a:graphic>
          <a:graphicData uri="http://schemas.openxmlformats.org/drawingml/2006/table">
            <a:tbl>
              <a:tblPr firstCol="1">
                <a:effectLst>
                  <a:outerShdw blurRad="50800" dist="38100" dir="2700000" algn="tl" rotWithShape="0">
                    <a:prstClr val="black">
                      <a:alpha val="40000"/>
                    </a:prstClr>
                  </a:outerShdw>
                </a:effectLst>
                <a:tableStyleId>{F5AB1C69-6EDB-4FF4-983F-18BD219EF322}</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cell3D prstMaterial="dkEdge">
                      <a:bevel w="25400" h="25400" prst="angle"/>
                      <a:lightRig rig="flood" dir="t"/>
                    </a:cell3D>
                  </a:tcP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935713883"/>
              </p:ext>
            </p:extLst>
          </p:nvPr>
        </p:nvGraphicFramePr>
        <p:xfrm>
          <a:off x="2244633" y="5804544"/>
          <a:ext cx="4235462" cy="944880"/>
        </p:xfrm>
        <a:graphic>
          <a:graphicData uri="http://schemas.openxmlformats.org/drawingml/2006/table">
            <a:tbl>
              <a:tblPr firstRow="1">
                <a:effectLst>
                  <a:outerShdw blurRad="50800" dist="38100" dir="2700000" algn="tl" rotWithShape="0">
                    <a:prstClr val="black">
                      <a:alpha val="40000"/>
                    </a:prstClr>
                  </a:outerShdw>
                </a:effectLst>
                <a:tableStyleId>{F5AB1C69-6EDB-4FF4-983F-18BD219EF322}</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cell3D prstMaterial="dkEdge">
                      <a:bevel w="25400" h="25400" prst="angle"/>
                      <a:lightRig rig="flood" dir="t"/>
                    </a:cell3D>
                  </a:tcP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cell3D prstMaterial="dkEdge">
                      <a:bevel w="25400" h="25400" prst="angle"/>
                      <a:lightRig rig="flood" dir="t"/>
                    </a:cell3D>
                  </a:tcP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rPr>
              <a:t>줄거리 빈도수 상위 </a:t>
            </a:r>
            <a:r>
              <a:rPr lang="en-US" altLang="ko-KR" dirty="0" smtClean="0">
                <a:latin typeface="+mn-ea"/>
              </a:rPr>
              <a:t>100</a:t>
            </a:r>
            <a:r>
              <a:rPr lang="ko-KR" altLang="en-US" dirty="0" smtClean="0">
                <a:latin typeface="+mn-ea"/>
              </a:rPr>
              <a:t>위 </a:t>
            </a:r>
            <a:r>
              <a:rPr lang="ko-KR" altLang="en-US" dirty="0" err="1" smtClean="0">
                <a:latin typeface="+mn-ea"/>
              </a:rPr>
              <a:t>워드클라우드</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err="1" smtClean="0">
                <a:latin typeface="+mn-ea"/>
              </a:rPr>
              <a:t>댓글</a:t>
            </a:r>
            <a:r>
              <a:rPr lang="ko-KR" altLang="en-US" dirty="0" smtClean="0">
                <a:latin typeface="+mn-ea"/>
              </a:rPr>
              <a:t> </a:t>
            </a:r>
            <a:r>
              <a:rPr lang="ko-KR" altLang="en-US" dirty="0" smtClean="0">
                <a:latin typeface="+mn-ea"/>
              </a:rPr>
              <a:t>빈도수 상위 </a:t>
            </a:r>
            <a:r>
              <a:rPr lang="en-US" altLang="ko-KR" dirty="0" smtClean="0">
                <a:latin typeface="+mn-ea"/>
              </a:rPr>
              <a:t>100</a:t>
            </a:r>
            <a:r>
              <a:rPr lang="ko-KR" altLang="en-US" dirty="0" smtClean="0">
                <a:latin typeface="+mn-ea"/>
              </a:rPr>
              <a:t>위 </a:t>
            </a:r>
            <a:r>
              <a:rPr lang="ko-KR" altLang="en-US" dirty="0" err="1" smtClean="0">
                <a:latin typeface="+mn-ea"/>
              </a:rPr>
              <a:t>워드클라우드</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endParaRPr lang="ko-KR" altLang="en-US" sz="1800" b="1" dirty="0">
              <a:solidFill>
                <a:schemeClr val="accent3"/>
              </a:solidFill>
              <a:effectLst>
                <a:outerShdw blurRad="50800" dist="50800" algn="ctr" rotWithShape="0">
                  <a:srgbClr val="000000">
                    <a:alpha val="43137"/>
                  </a:srgbClr>
                </a:outerShdw>
              </a:effectLst>
              <a:latin typeface="+mn-ea"/>
              <a:ea typeface="+mn-ea"/>
            </a:endParaRP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endParaRPr lang="ko-KR" altLang="en-US" sz="1800" b="1" dirty="0">
              <a:solidFill>
                <a:schemeClr val="accent3"/>
              </a:solidFill>
              <a:effectLst>
                <a:outerShdw blurRad="50800" dist="50800" algn="ctr" rotWithShape="0">
                  <a:srgbClr val="000000">
                    <a:alpha val="43137"/>
                  </a:srgbClr>
                </a:outerShdw>
              </a:effectLst>
              <a:latin typeface="+mn-ea"/>
              <a:ea typeface="+mn-ea"/>
            </a:endParaRP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latin typeface="+mn-ea"/>
                <a:ea typeface="+mn-ea"/>
              </a:rPr>
              <a:t>Mean </a:t>
            </a:r>
            <a:r>
              <a:rPr lang="en-US" altLang="ko-KR" sz="1800" b="1" dirty="0">
                <a:latin typeface="+mn-ea"/>
                <a:ea typeface="+mn-ea"/>
              </a:rPr>
              <a:t>of squared </a:t>
            </a:r>
            <a:r>
              <a:rPr lang="en-US" altLang="ko-KR" sz="1800" b="1" dirty="0" smtClean="0">
                <a:latin typeface="+mn-ea"/>
                <a:ea typeface="+mn-ea"/>
              </a:rPr>
              <a:t>residuals</a:t>
            </a:r>
            <a:r>
              <a:rPr lang="en-US" altLang="ko-KR" sz="1800" dirty="0" smtClean="0">
                <a:latin typeface="+mn-ea"/>
                <a:ea typeface="+mn-ea"/>
              </a:rPr>
              <a:t> </a:t>
            </a:r>
          </a:p>
          <a:p>
            <a:pPr algn="ctr"/>
            <a:r>
              <a:rPr lang="en-US" altLang="ko-KR" sz="1800" dirty="0" smtClean="0">
                <a:latin typeface="+mn-ea"/>
                <a:ea typeface="+mn-ea"/>
              </a:rPr>
              <a:t>0.3194209</a:t>
            </a:r>
          </a:p>
          <a:p>
            <a:pPr algn="ctr"/>
            <a:endParaRPr lang="en-US" altLang="ko-KR" sz="1800" dirty="0" smtClean="0">
              <a:latin typeface="+mn-ea"/>
              <a:ea typeface="+mn-ea"/>
            </a:endParaRPr>
          </a:p>
          <a:p>
            <a:pPr algn="ctr"/>
            <a:endParaRPr lang="en-US" altLang="ko-KR" sz="1800" dirty="0">
              <a:latin typeface="+mn-ea"/>
              <a:ea typeface="+mn-ea"/>
            </a:endParaRPr>
          </a:p>
          <a:p>
            <a:pPr algn="ctr"/>
            <a:r>
              <a:rPr lang="en-US" altLang="ko-KR" sz="1800" b="1" dirty="0" smtClean="0">
                <a:latin typeface="+mn-ea"/>
                <a:ea typeface="+mn-ea"/>
              </a:rPr>
              <a:t>% </a:t>
            </a:r>
            <a:r>
              <a:rPr lang="en-US" altLang="ko-KR" sz="1800" b="1" dirty="0" err="1">
                <a:latin typeface="+mn-ea"/>
                <a:ea typeface="+mn-ea"/>
              </a:rPr>
              <a:t>Var</a:t>
            </a:r>
            <a:r>
              <a:rPr lang="en-US" altLang="ko-KR" sz="1800" b="1" dirty="0">
                <a:latin typeface="+mn-ea"/>
                <a:ea typeface="+mn-ea"/>
              </a:rPr>
              <a:t> </a:t>
            </a:r>
            <a:r>
              <a:rPr lang="en-US" altLang="ko-KR" sz="1800" b="1" dirty="0" smtClean="0">
                <a:latin typeface="+mn-ea"/>
                <a:ea typeface="+mn-ea"/>
              </a:rPr>
              <a:t>explained</a:t>
            </a:r>
            <a:r>
              <a:rPr lang="en-US" altLang="ko-KR" sz="1800" dirty="0" smtClean="0">
                <a:latin typeface="+mn-ea"/>
                <a:ea typeface="+mn-ea"/>
              </a:rPr>
              <a:t> </a:t>
            </a:r>
          </a:p>
          <a:p>
            <a:pPr algn="ctr"/>
            <a:r>
              <a:rPr lang="en-US" altLang="ko-KR" sz="1800" dirty="0" smtClean="0">
                <a:latin typeface="+mn-ea"/>
                <a:ea typeface="+mn-ea"/>
              </a:rPr>
              <a:t>69.96</a:t>
            </a:r>
            <a:endParaRPr lang="en-US" altLang="ko-KR" sz="1800" kern="1200" dirty="0" smtClean="0">
              <a:solidFill>
                <a:srgbClr val="FF4773"/>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latin typeface="+mn-ea"/>
                <a:ea typeface="+mn-ea"/>
              </a:rPr>
              <a:t>Mean </a:t>
            </a:r>
            <a:r>
              <a:rPr lang="en-US" altLang="ko-KR" sz="1800" b="1" dirty="0">
                <a:latin typeface="+mn-ea"/>
                <a:ea typeface="+mn-ea"/>
              </a:rPr>
              <a:t>of squared </a:t>
            </a:r>
            <a:r>
              <a:rPr lang="en-US" altLang="ko-KR" sz="1800" b="1" dirty="0" smtClean="0">
                <a:latin typeface="+mn-ea"/>
                <a:ea typeface="+mn-ea"/>
              </a:rPr>
              <a:t>residuals</a:t>
            </a:r>
            <a:endParaRPr lang="en-US" altLang="ko-KR" sz="1800" dirty="0">
              <a:latin typeface="+mn-ea"/>
              <a:ea typeface="+mn-ea"/>
            </a:endParaRPr>
          </a:p>
          <a:p>
            <a:pPr algn="ctr"/>
            <a:r>
              <a:rPr lang="en-US" altLang="ko-KR" sz="1800" dirty="0" smtClean="0">
                <a:latin typeface="+mn-ea"/>
                <a:ea typeface="+mn-ea"/>
              </a:rPr>
              <a:t>0.2797622</a:t>
            </a:r>
            <a:endParaRPr lang="en-US" altLang="ko-KR" sz="1800" dirty="0">
              <a:latin typeface="+mn-ea"/>
              <a:ea typeface="+mn-ea"/>
            </a:endParaRPr>
          </a:p>
          <a:p>
            <a:pPr algn="ctr"/>
            <a:endParaRPr lang="en-US" altLang="ko-KR" sz="1800" dirty="0" smtClean="0">
              <a:latin typeface="+mn-ea"/>
              <a:ea typeface="+mn-ea"/>
            </a:endParaRPr>
          </a:p>
          <a:p>
            <a:pPr algn="ctr"/>
            <a:r>
              <a:rPr lang="en-US" altLang="ko-KR" sz="1800" dirty="0" smtClean="0">
                <a:latin typeface="+mn-ea"/>
                <a:ea typeface="+mn-ea"/>
              </a:rPr>
              <a:t>                    </a:t>
            </a:r>
          </a:p>
          <a:p>
            <a:pPr algn="ctr"/>
            <a:r>
              <a:rPr lang="en-US" altLang="ko-KR" sz="1800" b="1" dirty="0" smtClean="0">
                <a:latin typeface="+mn-ea"/>
                <a:ea typeface="+mn-ea"/>
              </a:rPr>
              <a:t>% </a:t>
            </a:r>
            <a:r>
              <a:rPr lang="en-US" altLang="ko-KR" sz="1800" b="1" dirty="0" err="1">
                <a:latin typeface="+mn-ea"/>
                <a:ea typeface="+mn-ea"/>
              </a:rPr>
              <a:t>Var</a:t>
            </a:r>
            <a:r>
              <a:rPr lang="en-US" altLang="ko-KR" sz="1800" b="1" dirty="0">
                <a:latin typeface="+mn-ea"/>
                <a:ea typeface="+mn-ea"/>
              </a:rPr>
              <a:t> </a:t>
            </a:r>
            <a:r>
              <a:rPr lang="en-US" altLang="ko-KR" sz="1800" b="1" dirty="0" smtClean="0">
                <a:latin typeface="+mn-ea"/>
                <a:ea typeface="+mn-ea"/>
              </a:rPr>
              <a:t>explained</a:t>
            </a:r>
            <a:endParaRPr lang="en-US" altLang="ko-KR" sz="1800" dirty="0">
              <a:latin typeface="+mn-ea"/>
              <a:ea typeface="+mn-ea"/>
            </a:endParaRPr>
          </a:p>
          <a:p>
            <a:pPr algn="ctr"/>
            <a:r>
              <a:rPr lang="en-US" altLang="ko-KR" sz="1800" dirty="0" smtClean="0">
                <a:latin typeface="+mn-ea"/>
                <a:ea typeface="+mn-ea"/>
              </a:rPr>
              <a:t>74.25</a:t>
            </a:r>
            <a:endParaRPr lang="en-US" altLang="ko-KR" sz="1800" kern="1200" dirty="0" smtClean="0">
              <a:solidFill>
                <a:srgbClr val="585974"/>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dirty="0" smtClean="0">
                <a:latin typeface="+mn-ea"/>
              </a:rPr>
              <a:t>Random Forest</a:t>
            </a:r>
            <a:r>
              <a:rPr lang="ko-KR" altLang="en-US" dirty="0" smtClean="0">
                <a:latin typeface="+mn-ea"/>
              </a:rPr>
              <a:t>와 </a:t>
            </a:r>
            <a:r>
              <a:rPr lang="en-US" altLang="ko-KR" dirty="0" smtClean="0">
                <a:latin typeface="+mn-ea"/>
              </a:rPr>
              <a:t>Ranger</a:t>
            </a:r>
            <a:r>
              <a:rPr lang="ko-KR" altLang="en-US" dirty="0" smtClean="0">
                <a:latin typeface="+mn-ea"/>
              </a:rPr>
              <a:t>의 성능 차이</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778347" y="3143544"/>
            <a:ext cx="1779654" cy="369332"/>
          </a:xfrm>
          <a:prstGeom prst="rect">
            <a:avLst/>
          </a:prstGeom>
          <a:noFill/>
        </p:spPr>
        <p:txBody>
          <a:bodyPr wrap="none" rtlCol="0">
            <a:spAutoFit/>
          </a:bodyPr>
          <a:lstStyle/>
          <a:p>
            <a:pPr algn="r" defTabSz="457200" latinLnBrk="0"/>
            <a:r>
              <a:rPr lang="en-US" altLang="ko-KR" sz="1800" dirty="0" smtClean="0">
                <a:ln>
                  <a:solidFill>
                    <a:srgbClr val="5B9BD5">
                      <a:shade val="50000"/>
                      <a:alpha val="0"/>
                    </a:srgbClr>
                  </a:solidFill>
                </a:ln>
                <a:solidFill>
                  <a:srgbClr val="0C0C0C"/>
                </a:solidFill>
                <a:latin typeface="+mn-ea"/>
                <a:ea typeface="+mn-ea"/>
              </a:rPr>
              <a:t>Random Forest</a:t>
            </a:r>
            <a:endParaRPr lang="ko-KR" altLang="en-US" sz="1800" dirty="0">
              <a:ln>
                <a:solidFill>
                  <a:srgbClr val="5B9BD5">
                    <a:shade val="50000"/>
                    <a:alpha val="0"/>
                  </a:srgbClr>
                </a:solidFill>
              </a:ln>
              <a:solidFill>
                <a:srgbClr val="0C0C0C"/>
              </a:solidFill>
              <a:latin typeface="+mn-ea"/>
              <a:ea typeface="+mn-ea"/>
            </a:endParaRPr>
          </a:p>
        </p:txBody>
      </p:sp>
      <p:sp>
        <p:nvSpPr>
          <p:cNvPr id="53" name="TextBox 52"/>
          <p:cNvSpPr txBox="1"/>
          <p:nvPr/>
        </p:nvSpPr>
        <p:spPr>
          <a:xfrm>
            <a:off x="5536260" y="3143544"/>
            <a:ext cx="3260829" cy="369332"/>
          </a:xfrm>
          <a:prstGeom prst="rect">
            <a:avLst/>
          </a:prstGeom>
          <a:noFill/>
        </p:spPr>
        <p:txBody>
          <a:bodyPr wrap="none" rtlCol="0">
            <a:spAutoFit/>
          </a:bodyPr>
          <a:lstStyle/>
          <a:p>
            <a:pPr defTabSz="457200" latinLnBrk="0"/>
            <a:r>
              <a:rPr lang="en-US" altLang="ko-KR" sz="1800" dirty="0" smtClean="0">
                <a:ln>
                  <a:solidFill>
                    <a:srgbClr val="5B9BD5">
                      <a:shade val="50000"/>
                      <a:alpha val="0"/>
                    </a:srgbClr>
                  </a:solidFill>
                </a:ln>
                <a:solidFill>
                  <a:srgbClr val="0C0C0C"/>
                </a:solidFill>
                <a:latin typeface="+mn-ea"/>
                <a:ea typeface="+mn-ea"/>
              </a:rPr>
              <a:t>Ranger </a:t>
            </a:r>
            <a:r>
              <a:rPr lang="en-US" altLang="ko-KR" dirty="0" smtClean="0">
                <a:ln>
                  <a:solidFill>
                    <a:srgbClr val="5B9BD5">
                      <a:shade val="50000"/>
                      <a:alpha val="0"/>
                    </a:srgbClr>
                  </a:solidFill>
                </a:ln>
                <a:solidFill>
                  <a:srgbClr val="0C0C0C"/>
                </a:solidFill>
                <a:latin typeface="+mn-ea"/>
                <a:ea typeface="+mn-ea"/>
              </a:rPr>
              <a:t>(</a:t>
            </a:r>
            <a:r>
              <a:rPr lang="en-US" altLang="ko-KR" dirty="0">
                <a:ln>
                  <a:solidFill>
                    <a:srgbClr val="5B9BD5">
                      <a:shade val="50000"/>
                      <a:alpha val="0"/>
                    </a:srgbClr>
                  </a:solidFill>
                </a:ln>
                <a:solidFill>
                  <a:srgbClr val="0C0C0C"/>
                </a:solidFill>
                <a:latin typeface="+mn-ea"/>
                <a:ea typeface="+mn-ea"/>
              </a:rPr>
              <a:t>Random forest Generator) </a:t>
            </a:r>
            <a:endParaRPr lang="ko-KR" altLang="en-US" dirty="0">
              <a:ln>
                <a:solidFill>
                  <a:srgbClr val="5B9BD5">
                    <a:shade val="50000"/>
                    <a:alpha val="0"/>
                  </a:srgbClr>
                </a:solidFill>
              </a:ln>
              <a:solidFill>
                <a:srgbClr val="0C0C0C"/>
              </a:solidFill>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84197" y="3908890"/>
            <a:ext cx="1433406" cy="373885"/>
          </a:xfrm>
          <a:prstGeom prst="rect">
            <a:avLst/>
          </a:prstGeom>
          <a:noFill/>
        </p:spPr>
        <p:txBody>
          <a:bodyPr wrap="none" rtlCol="0" anchor="ctr">
            <a:spAutoFit/>
          </a:bodyPr>
          <a:lstStyle/>
          <a:p>
            <a:pPr algn="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Learning speed</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33406" cy="373885"/>
          </a:xfrm>
          <a:prstGeom prst="rect">
            <a:avLst/>
          </a:prstGeom>
          <a:noFill/>
        </p:spPr>
        <p:txBody>
          <a:bodyPr wrap="none" rtlCol="0" anchor="ctr">
            <a:spAutoFit/>
          </a:bodyPr>
          <a:lstStyle/>
          <a:p>
            <a:pP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Learning speed</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965575" y="4760467"/>
            <a:ext cx="1552028" cy="373885"/>
          </a:xfrm>
          <a:prstGeom prst="rect">
            <a:avLst/>
          </a:prstGeom>
          <a:noFill/>
        </p:spPr>
        <p:txBody>
          <a:bodyPr wrap="none" rtlCol="0" anchor="ctr">
            <a:spAutoFit/>
          </a:bodyPr>
          <a:lstStyle/>
          <a:p>
            <a:pPr algn="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Prediction s</a:t>
            </a:r>
            <a:r>
              <a:rPr lang="en-US" altLang="ko-KR" dirty="0" smtClean="0">
                <a:ln>
                  <a:solidFill>
                    <a:srgbClr val="5B9BD5">
                      <a:shade val="50000"/>
                      <a:alpha val="0"/>
                    </a:srgbClr>
                  </a:solidFill>
                </a:ln>
                <a:solidFill>
                  <a:prstClr val="white">
                    <a:lumMod val="50000"/>
                  </a:prstClr>
                </a:solidFill>
                <a:latin typeface="+mn-ea"/>
                <a:ea typeface="+mn-ea"/>
              </a:rPr>
              <a:t>peed</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552028" cy="373885"/>
          </a:xfrm>
          <a:prstGeom prst="rect">
            <a:avLst/>
          </a:prstGeom>
          <a:noFill/>
        </p:spPr>
        <p:txBody>
          <a:bodyPr wrap="none" rtlCol="0" anchor="ctr">
            <a:spAutoFit/>
          </a:bodyPr>
          <a:lstStyle/>
          <a:p>
            <a:pP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Prediction speed</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600364" y="5612738"/>
            <a:ext cx="917239" cy="373885"/>
          </a:xfrm>
          <a:prstGeom prst="rect">
            <a:avLst/>
          </a:prstGeom>
          <a:noFill/>
        </p:spPr>
        <p:txBody>
          <a:bodyPr wrap="none" rtlCol="0" anchor="ctr">
            <a:spAutoFit/>
          </a:bodyPr>
          <a:lstStyle/>
          <a:p>
            <a:pPr algn="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Category</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53869" y="5612739"/>
            <a:ext cx="917239" cy="373885"/>
          </a:xfrm>
          <a:prstGeom prst="rect">
            <a:avLst/>
          </a:prstGeom>
          <a:noFill/>
        </p:spPr>
        <p:txBody>
          <a:bodyPr wrap="none" rtlCol="0" anchor="ctr">
            <a:spAutoFit/>
          </a:bodyPr>
          <a:lstStyle/>
          <a:p>
            <a:pPr algn="r" defTabSz="457200" latinLnBrk="0">
              <a:lnSpc>
                <a:spcPct val="150000"/>
              </a:lnSpc>
            </a:pPr>
            <a:r>
              <a:rPr lang="en-US" altLang="ko-KR" dirty="0" smtClean="0">
                <a:ln>
                  <a:solidFill>
                    <a:srgbClr val="5B9BD5">
                      <a:shade val="50000"/>
                      <a:alpha val="0"/>
                    </a:srgbClr>
                  </a:solidFill>
                </a:ln>
                <a:solidFill>
                  <a:prstClr val="white">
                    <a:lumMod val="50000"/>
                  </a:prstClr>
                </a:solidFill>
                <a:latin typeface="+mn-ea"/>
                <a:ea typeface="+mn-ea"/>
              </a:rPr>
              <a:t>Category</a:t>
            </a:r>
            <a:endParaRPr lang="en-US" altLang="ko-KR"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dirty="0" smtClean="0">
                <a:latin typeface="+mn-ea"/>
              </a:rPr>
              <a:t>Ranger : </a:t>
            </a:r>
            <a:r>
              <a:rPr lang="ko-KR" altLang="en-US" dirty="0" smtClean="0">
                <a:latin typeface="+mn-ea"/>
              </a:rPr>
              <a:t>배우</a:t>
            </a:r>
            <a:r>
              <a:rPr lang="en-US" altLang="ko-KR" dirty="0" smtClean="0">
                <a:latin typeface="+mn-ea"/>
              </a:rPr>
              <a:t>, </a:t>
            </a:r>
            <a:r>
              <a:rPr lang="ko-KR" altLang="en-US" dirty="0" smtClean="0">
                <a:latin typeface="+mn-ea"/>
              </a:rPr>
              <a:t>감독 넣은 후</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3960622298"/>
              </p:ext>
            </p:extLst>
          </p:nvPr>
        </p:nvGraphicFramePr>
        <p:xfrm>
          <a:off x="1340970" y="4682782"/>
          <a:ext cx="7200000" cy="1986915"/>
        </p:xfrm>
        <a:graphic>
          <a:graphicData uri="http://schemas.openxmlformats.org/drawingml/2006/table">
            <a:tbl>
              <a:tblPr>
                <a:tableStyleId>{F13778A1-3FC6-4950-A652-ECCBD8EA5DF5}</a:tableStyleId>
              </a:tblPr>
              <a:tblGrid>
                <a:gridCol w="1440000"/>
                <a:gridCol w="1440000"/>
                <a:gridCol w="1440000"/>
                <a:gridCol w="1440000"/>
                <a:gridCol w="1440000"/>
              </a:tblGrid>
              <a:tr h="228600">
                <a:tc>
                  <a:txBody>
                    <a:bodyPr/>
                    <a:lstStyle/>
                    <a:p>
                      <a:pPr algn="ctr" rtl="0" fontAlgn="ctr"/>
                      <a:r>
                        <a:rPr lang="en-US" sz="1800" u="none" strike="noStrike" dirty="0" err="1">
                          <a:effectLst/>
                          <a:latin typeface="+mn-ea"/>
                          <a:ea typeface="+mn-ea"/>
                        </a:rPr>
                        <a:t>mtry</a:t>
                      </a:r>
                      <a:endParaRPr lang="en-US"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splitrule</a:t>
                      </a:r>
                      <a:endParaRPr lang="en-US" sz="1800" b="0" i="0" u="none" strike="noStrike">
                        <a:solidFill>
                          <a:srgbClr val="000000"/>
                        </a:solidFill>
                        <a:effectLst/>
                        <a:latin typeface="+mn-ea"/>
                        <a:ea typeface="+mn-ea"/>
                      </a:endParaRPr>
                    </a:p>
                  </a:txBody>
                  <a:tcPr marL="9525" marR="9525" marT="9525" marB="0" anchor="ctr"/>
                </a:tc>
                <a:tc>
                  <a:txBody>
                    <a:bodyPr/>
                    <a:lstStyle/>
                    <a:p>
                      <a:pPr algn="ctr" rtl="0" fontAlgn="ctr"/>
                      <a:r>
                        <a:rPr lang="en-US" sz="1800" u="none" strike="noStrike">
                          <a:effectLst/>
                          <a:latin typeface="+mn-ea"/>
                          <a:ea typeface="+mn-ea"/>
                        </a:rPr>
                        <a:t>RMSE</a:t>
                      </a:r>
                      <a:endParaRPr lang="en-US"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Rsquared</a:t>
                      </a:r>
                      <a:endParaRPr lang="en-US"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MAE</a:t>
                      </a:r>
                      <a:endParaRPr lang="en-US" sz="1800" b="0" i="0" u="none" strike="noStrike">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variance</a:t>
                      </a:r>
                      <a:endParaRPr lang="en-US" sz="18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a:effectLst/>
                          <a:latin typeface="+mn-ea"/>
                          <a:ea typeface="+mn-ea"/>
                        </a:rPr>
                        <a:t>0.9693101</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0.6794171</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0.820884</a:t>
                      </a:r>
                      <a:endParaRPr lang="en-US" altLang="ko-KR" sz="1800" b="0" i="0" u="none" strike="noStrike">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extratrees</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0.9763318</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0.6643184</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0.826862</a:t>
                      </a:r>
                      <a:endParaRPr lang="en-US" altLang="ko-KR" sz="1800" b="0" i="0" u="none" strike="noStrike">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a:effectLst/>
                          <a:latin typeface="+mn-ea"/>
                          <a:ea typeface="+mn-ea"/>
                        </a:rPr>
                        <a:t>39</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dirty="0">
                          <a:effectLst/>
                          <a:latin typeface="+mn-ea"/>
                          <a:ea typeface="+mn-ea"/>
                        </a:rPr>
                        <a:t>variance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a:effectLst/>
                          <a:latin typeface="+mn-ea"/>
                          <a:ea typeface="+mn-ea"/>
                        </a:rPr>
                        <a:t>0.4932479</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0.7805585</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0.395363</a:t>
                      </a:r>
                      <a:endParaRPr lang="en-US" altLang="ko-KR" sz="1800" b="0" i="0" u="none" strike="noStrike">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a:effectLst/>
                          <a:latin typeface="+mn-ea"/>
                          <a:ea typeface="+mn-ea"/>
                        </a:rPr>
                        <a:t>39</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extratrees</a:t>
                      </a:r>
                      <a:endParaRPr lang="en-US" sz="18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0.5166988</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0.7582752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0.414305</a:t>
                      </a:r>
                      <a:endParaRPr lang="en-US" altLang="ko-KR" sz="1800" b="0" i="0" u="none" strike="noStrike">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a:effectLst/>
                          <a:latin typeface="+mn-ea"/>
                          <a:ea typeface="+mn-ea"/>
                        </a:rPr>
                        <a:t>765</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variance</a:t>
                      </a:r>
                      <a:endParaRPr lang="en-US" sz="18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0.5035993</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0.7634358</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0.387089</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a:effectLst/>
                          <a:latin typeface="+mn-ea"/>
                          <a:ea typeface="+mn-ea"/>
                        </a:rPr>
                        <a:t>765</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sz="1800" u="none" strike="noStrike">
                          <a:effectLst/>
                          <a:latin typeface="+mn-ea"/>
                          <a:ea typeface="+mn-ea"/>
                        </a:rPr>
                        <a:t>extratrees</a:t>
                      </a:r>
                      <a:endParaRPr lang="en-US" sz="18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a:effectLst/>
                          <a:latin typeface="+mn-ea"/>
                          <a:ea typeface="+mn-ea"/>
                        </a:rPr>
                        <a:t>0.499741</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a:effectLst/>
                          <a:latin typeface="+mn-ea"/>
                          <a:ea typeface="+mn-ea"/>
                        </a:rPr>
                        <a:t>0.766504</a:t>
                      </a:r>
                      <a:endParaRPr lang="en-US" altLang="ko-KR" sz="18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0.383093</a:t>
                      </a:r>
                      <a:endParaRPr lang="en-US" altLang="ko-KR" sz="18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63187927"/>
              </p:ext>
            </p:extLst>
          </p:nvPr>
        </p:nvGraphicFramePr>
        <p:xfrm>
          <a:off x="1340970" y="2389751"/>
          <a:ext cx="7200000" cy="1986915"/>
        </p:xfrm>
        <a:graphic>
          <a:graphicData uri="http://schemas.openxmlformats.org/drawingml/2006/table">
            <a:tbl>
              <a:tblPr>
                <a:tableStyleId>{F13778A1-3FC6-4950-A652-ECCBD8EA5DF5}</a:tableStyleId>
              </a:tblPr>
              <a:tblGrid>
                <a:gridCol w="1440000"/>
                <a:gridCol w="1440000"/>
                <a:gridCol w="1440000"/>
                <a:gridCol w="1440000"/>
                <a:gridCol w="1440000"/>
              </a:tblGrid>
              <a:tr h="228600">
                <a:tc>
                  <a:txBody>
                    <a:bodyPr/>
                    <a:lstStyle/>
                    <a:p>
                      <a:pPr algn="ctr" rtl="0" fontAlgn="ctr"/>
                      <a:r>
                        <a:rPr lang="en-US" sz="1800" u="none" strike="noStrike" dirty="0" err="1">
                          <a:effectLst/>
                          <a:latin typeface="+mn-ea"/>
                          <a:ea typeface="+mn-ea"/>
                        </a:rPr>
                        <a:t>mtry</a:t>
                      </a:r>
                      <a:endParaRPr lang="en-US"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splitrule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800" u="none" strike="noStrike" dirty="0">
                          <a:effectLst/>
                          <a:latin typeface="+mn-ea"/>
                          <a:ea typeface="+mn-ea"/>
                        </a:rPr>
                        <a:t>RMSE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Rsquared</a:t>
                      </a:r>
                      <a:endParaRPr lang="en-US"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a:effectLst/>
                          <a:latin typeface="+mn-ea"/>
                          <a:ea typeface="+mn-ea"/>
                        </a:rPr>
                        <a:t>MAE</a:t>
                      </a:r>
                      <a:endParaRPr lang="en-US"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a:effectLst/>
                          <a:latin typeface="+mn-ea"/>
                          <a:ea typeface="+mn-ea"/>
                        </a:rPr>
                        <a:t>variance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1.629516</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0.6956181</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1.359985</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extratrees</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1.740065</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0.6529141</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1.455992</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67</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a:effectLst/>
                          <a:latin typeface="+mn-ea"/>
                          <a:ea typeface="+mn-ea"/>
                        </a:rPr>
                        <a:t>variance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1.222334</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0.7360995</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0.949901</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67</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extratrees</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1.212421</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0.7400962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0.939942</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132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a:effectLst/>
                          <a:latin typeface="+mn-ea"/>
                          <a:ea typeface="+mn-ea"/>
                        </a:rPr>
                        <a:t>variance</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1.250245</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0.7247678</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0.969163</a:t>
                      </a:r>
                      <a:endParaRPr lang="en-US" altLang="ko-KR" sz="1800" b="0" i="0" u="none" strike="noStrike" dirty="0">
                        <a:solidFill>
                          <a:srgbClr val="000000"/>
                        </a:solidFill>
                        <a:effectLst/>
                        <a:latin typeface="+mn-ea"/>
                        <a:ea typeface="+mn-ea"/>
                      </a:endParaRPr>
                    </a:p>
                  </a:txBody>
                  <a:tcPr marL="9525" marR="9525" marT="9525" marB="0" anchor="ctr"/>
                </a:tc>
              </a:tr>
              <a:tr h="228600">
                <a:tc>
                  <a:txBody>
                    <a:bodyPr/>
                    <a:lstStyle/>
                    <a:p>
                      <a:pPr algn="ctr" rtl="0" fontAlgn="ctr"/>
                      <a:r>
                        <a:rPr lang="en-US" altLang="ko-KR" sz="1800" u="none" strike="noStrike" dirty="0">
                          <a:effectLst/>
                          <a:latin typeface="+mn-ea"/>
                          <a:ea typeface="+mn-ea"/>
                        </a:rPr>
                        <a:t>132</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800" u="none" strike="noStrike" dirty="0" err="1">
                          <a:effectLst/>
                          <a:latin typeface="+mn-ea"/>
                          <a:ea typeface="+mn-ea"/>
                        </a:rPr>
                        <a:t>extratrees</a:t>
                      </a:r>
                      <a:endParaRPr lang="en-US" sz="18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800" u="none" strike="noStrike" dirty="0">
                          <a:effectLst/>
                          <a:latin typeface="+mn-ea"/>
                          <a:ea typeface="+mn-ea"/>
                        </a:rPr>
                        <a:t>1.218754</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0.7376437</a:t>
                      </a:r>
                      <a:endParaRPr lang="en-US" altLang="ko-KR" sz="18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800" u="none" strike="noStrike" dirty="0">
                          <a:effectLst/>
                          <a:latin typeface="+mn-ea"/>
                          <a:ea typeface="+mn-ea"/>
                        </a:rPr>
                        <a:t>0.944625</a:t>
                      </a:r>
                      <a:endParaRPr lang="en-US" altLang="ko-KR" sz="1800" b="0" i="0" u="none" strike="noStrike" dirty="0">
                        <a:solidFill>
                          <a:srgbClr val="000000"/>
                        </a:solidFill>
                        <a:effectLst/>
                        <a:latin typeface="+mn-ea"/>
                        <a:ea typeface="+mn-ea"/>
                      </a:endParaRPr>
                    </a:p>
                  </a:txBody>
                  <a:tcPr marL="9525" marR="9525" marT="9525" marB="0" anchor="ctr"/>
                </a:tc>
              </a:tr>
            </a:tbl>
          </a:graphicData>
        </a:graphic>
      </p:graphicFrame>
      <p:sp>
        <p:nvSpPr>
          <p:cNvPr id="4" name="직사각형 3"/>
          <p:cNvSpPr/>
          <p:nvPr/>
        </p:nvSpPr>
        <p:spPr>
          <a:xfrm>
            <a:off x="-328077" y="5258656"/>
            <a:ext cx="1669047" cy="307777"/>
          </a:xfrm>
          <a:prstGeom prst="rect">
            <a:avLst/>
          </a:prstGeom>
        </p:spPr>
        <p:txBody>
          <a:bodyPr wrap="none">
            <a:spAutoFit/>
          </a:bodyPr>
          <a:lstStyle/>
          <a:p>
            <a:pPr algn="ctr"/>
            <a:r>
              <a:rPr lang="ko-KR" altLang="en-US" dirty="0">
                <a:latin typeface="+mn-ea"/>
              </a:rPr>
              <a:t>배우</a:t>
            </a:r>
            <a:r>
              <a:rPr lang="en-US" altLang="ko-KR" dirty="0">
                <a:latin typeface="+mn-ea"/>
              </a:rPr>
              <a:t>, </a:t>
            </a:r>
            <a:r>
              <a:rPr lang="ko-KR" altLang="en-US" dirty="0">
                <a:latin typeface="+mn-ea"/>
              </a:rPr>
              <a:t>감독 넣은 후</a:t>
            </a:r>
            <a:endParaRPr lang="ko-KR" altLang="en-US" dirty="0">
              <a:latin typeface="+mn-ea"/>
            </a:endParaRPr>
          </a:p>
        </p:txBody>
      </p:sp>
      <p:sp>
        <p:nvSpPr>
          <p:cNvPr id="9" name="직사각형 8"/>
          <p:cNvSpPr/>
          <p:nvPr/>
        </p:nvSpPr>
        <p:spPr>
          <a:xfrm>
            <a:off x="-328079" y="2935142"/>
            <a:ext cx="1669047" cy="307777"/>
          </a:xfrm>
          <a:prstGeom prst="rect">
            <a:avLst/>
          </a:prstGeom>
        </p:spPr>
        <p:txBody>
          <a:bodyPr wrap="none">
            <a:spAutoFit/>
          </a:bodyPr>
          <a:lstStyle/>
          <a:p>
            <a:pPr algn="ctr"/>
            <a:r>
              <a:rPr lang="ko-KR" altLang="en-US" dirty="0">
                <a:latin typeface="+mn-ea"/>
              </a:rPr>
              <a:t>배우</a:t>
            </a:r>
            <a:r>
              <a:rPr lang="en-US" altLang="ko-KR" dirty="0">
                <a:latin typeface="+mn-ea"/>
              </a:rPr>
              <a:t>, </a:t>
            </a:r>
            <a:r>
              <a:rPr lang="ko-KR" altLang="en-US" dirty="0">
                <a:latin typeface="+mn-ea"/>
              </a:rPr>
              <a:t>감독 </a:t>
            </a:r>
            <a:r>
              <a:rPr lang="ko-KR" altLang="en-US" dirty="0" smtClean="0">
                <a:latin typeface="+mn-ea"/>
              </a:rPr>
              <a:t>넣기 전</a:t>
            </a:r>
            <a:endParaRPr lang="ko-KR" altLang="en-US" dirty="0">
              <a:latin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1685373062"/>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408239193"/>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1779563" y="-120284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endParaRPr lang="ko-KR" altLang="en-US" dirty="0"/>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방법</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1000</TotalTime>
  <Words>1659</Words>
  <Application>Microsoft Office PowerPoint</Application>
  <PresentationFormat>화면 슬라이드 쇼(4:3)</PresentationFormat>
  <Paragraphs>501</Paragraphs>
  <Slides>55</Slides>
  <Notes>54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55</vt:i4>
      </vt:variant>
    </vt:vector>
  </HeadingPairs>
  <TitlesOfParts>
    <vt:vector size="64" baseType="lpstr">
      <vt:lpstr>굴림</vt:lpstr>
      <vt:lpstr>Arial</vt:lpstr>
      <vt:lpstr>Raleway</vt:lpstr>
      <vt:lpstr>맑은 고딕</vt:lpstr>
      <vt:lpstr>Roboto</vt:lpstr>
      <vt:lpstr>HY헤드라인M</vt:lpstr>
      <vt:lpstr>굴림체</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5.3 예측 결과</vt:lpstr>
      <vt:lpstr>6.1 연구의 시사점과 제언</vt:lpstr>
      <vt:lpstr>6.2 연구의 한계점</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100</cp:revision>
  <dcterms:modified xsi:type="dcterms:W3CDTF">2019-07-11T04:37:00Z</dcterms:modified>
</cp:coreProperties>
</file>